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Gill Sans" panose="020B0502020104020203" pitchFamily="34" charset="-79"/>
      <p:regular r:id="rId20"/>
      <p:bold r:id="rId21"/>
    </p:embeddedFont>
    <p:embeddedFont>
      <p:font typeface="Impact" panose="020B0806030902050204" pitchFamily="34" charset="0"/>
      <p:regular r:id="rId22"/>
    </p:embeddedFont>
    <p:embeddedFont>
      <p:font typeface="Limelight" panose="02000000000000000000" pitchFamily="2" charset="77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5"/>
  </p:normalViewPr>
  <p:slideViewPr>
    <p:cSldViewPr snapToGrid="0" snapToObjects="1">
      <p:cViewPr varScale="1">
        <p:scale>
          <a:sx n="89" d="100"/>
          <a:sy n="89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17d6d68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17d6d68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58231cc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58231cc7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58231cc7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58231cc7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a60ebe5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ba60ebe5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a60ebe5b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ba60ebe5b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be2f7ad83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be2f7ad83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lt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12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9" name="Google Shape;89;p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5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9" name="Google Shape;49;p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50" name="Google Shape;50;p6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51" name="Google Shape;51;p6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8" name="Google Shape;28;p3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mla2021virtualconference.sched.com/logi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somla-2021-virtual-conference-literacy-the-key-that-unlocks-doors-tickets-139756674977?aff=ebdssbea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43" y="0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6464513" y="1475234"/>
            <a:ext cx="5747100" cy="29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Impact"/>
              <a:buNone/>
            </a:pPr>
            <a:r>
              <a:rPr lang="en-US" sz="3959">
                <a:solidFill>
                  <a:srgbClr val="000000"/>
                </a:solidFill>
              </a:rPr>
              <a:t>STATE OF</a:t>
            </a:r>
            <a:r>
              <a:rPr lang="en-US" sz="3959">
                <a:solidFill>
                  <a:schemeClr val="lt1"/>
                </a:solidFill>
              </a:rPr>
              <a:t> </a:t>
            </a:r>
            <a:r>
              <a:rPr lang="en-US" sz="3959">
                <a:solidFill>
                  <a:schemeClr val="dk1"/>
                </a:solidFill>
              </a:rPr>
              <a:t>MARYLAND LITERACY ASSOCIATION PRESENTS…</a:t>
            </a:r>
            <a:br>
              <a:rPr lang="en-US" sz="3959">
                <a:solidFill>
                  <a:schemeClr val="dk1"/>
                </a:solidFill>
              </a:rPr>
            </a:br>
            <a:br>
              <a:rPr lang="en-US" sz="3959">
                <a:solidFill>
                  <a:schemeClr val="dk1"/>
                </a:solidFill>
              </a:rPr>
            </a:br>
            <a:r>
              <a:rPr lang="en-US" sz="3959">
                <a:solidFill>
                  <a:schemeClr val="dk1"/>
                </a:solidFill>
              </a:rPr>
              <a:t>49TH ANNUAL CONFERENCE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6777241" y="4608232"/>
            <a:ext cx="4226534" cy="77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APRIL 15-17, 2021</a:t>
            </a:r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l="21391" t="10448" r="19840" b="12864"/>
          <a:stretch/>
        </p:blipFill>
        <p:spPr>
          <a:xfrm>
            <a:off x="347250" y="833375"/>
            <a:ext cx="6117276" cy="5681725"/>
          </a:xfrm>
          <a:prstGeom prst="rect">
            <a:avLst/>
          </a:prstGeom>
          <a:noFill/>
          <a:ln w="228600" cap="sq" cmpd="thickThin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5" name="Google Shape;115;p15" descr="STATE OF MARYLAND LITERACY ASSOCIATION - Hom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0701" y="5110907"/>
            <a:ext cx="20002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153675"/>
            <a:ext cx="3142724" cy="31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/>
          <p:nvPr/>
        </p:nvSpPr>
        <p:spPr>
          <a:xfrm>
            <a:off x="1456675" y="3309800"/>
            <a:ext cx="969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James Solheim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3175" y="257575"/>
            <a:ext cx="2377000" cy="31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2925" y="257575"/>
            <a:ext cx="2627043" cy="314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/>
        </p:nvSpPr>
        <p:spPr>
          <a:xfrm>
            <a:off x="5158500" y="3309800"/>
            <a:ext cx="95721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J</a:t>
            </a:r>
            <a:r>
              <a:rPr lang="en-US" sz="2900">
                <a:latin typeface="Gill Sans"/>
                <a:ea typeface="Gill Sans"/>
                <a:cs typeface="Gill Sans"/>
                <a:sym typeface="Gill Sans"/>
              </a:rPr>
              <a:t>e</a:t>
            </a: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nnifer Keats Curtis &amp; Kathleen Woods</a:t>
            </a:r>
            <a:endParaRPr sz="32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8" name="Google Shape;208;p24" descr="Logo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 rot="-852206">
            <a:off x="1344972" y="4724196"/>
            <a:ext cx="2967412" cy="1181493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09" name="Google Shape;209;p24"/>
          <p:cNvSpPr txBox="1"/>
          <p:nvPr/>
        </p:nvSpPr>
        <p:spPr>
          <a:xfrm>
            <a:off x="6583350" y="6362700"/>
            <a:ext cx="969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Randi Sonenshine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0" name="Google Shape;21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0525" y="3941000"/>
            <a:ext cx="2627050" cy="24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250" y="482675"/>
            <a:ext cx="4372600" cy="3298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 txBox="1"/>
          <p:nvPr/>
        </p:nvSpPr>
        <p:spPr>
          <a:xfrm>
            <a:off x="2447900" y="3781525"/>
            <a:ext cx="964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Tanny McGregor</a:t>
            </a:r>
            <a:r>
              <a:rPr lang="en-US" sz="2700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30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7" name="Google Shape;21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625" y="2696900"/>
            <a:ext cx="3106645" cy="347672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 txBox="1"/>
          <p:nvPr/>
        </p:nvSpPr>
        <p:spPr>
          <a:xfrm>
            <a:off x="8103750" y="6173625"/>
            <a:ext cx="979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Trevor Bryan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9" name="Google Shape;219;p25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97873">
            <a:off x="4086238" y="4649267"/>
            <a:ext cx="2710056" cy="1395422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0"/>
            <a:ext cx="2539617" cy="256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6"/>
          <p:cNvSpPr txBox="1"/>
          <p:nvPr/>
        </p:nvSpPr>
        <p:spPr>
          <a:xfrm>
            <a:off x="1200900" y="2569850"/>
            <a:ext cx="979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Dr. Miguel Reyes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6896125" y="3121200"/>
            <a:ext cx="968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Dr. Richard Hasenyager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7" name="Google Shape;227;p26"/>
          <p:cNvSpPr txBox="1"/>
          <p:nvPr/>
        </p:nvSpPr>
        <p:spPr>
          <a:xfrm>
            <a:off x="4019525" y="6242400"/>
            <a:ext cx="979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Erin Lockledge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28" name="Google Shape;228;p26" descr="Logo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 rot="-967596">
            <a:off x="7628407" y="4539902"/>
            <a:ext cx="3674386" cy="143594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29" name="Google Shape;229;p26" descr="A person smiling for the camera&#10;&#10;Description automatically generated with medium confidenc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6925" y="3185450"/>
            <a:ext cx="2755425" cy="30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 descr="A picture containing person, person, glasses, wearing&#10;&#10;Description automatically generate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2375" y="16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7"/>
          <p:cNvPicPr preferRelativeResize="0"/>
          <p:nvPr/>
        </p:nvPicPr>
        <p:blipFill rotWithShape="1">
          <a:blip r:embed="rId3">
            <a:alphaModFix/>
          </a:blip>
          <a:srcRect l="19740" t="10444" r="21491" b="12868"/>
          <a:stretch/>
        </p:blipFill>
        <p:spPr>
          <a:xfrm>
            <a:off x="3919913" y="188375"/>
            <a:ext cx="5094876" cy="4457401"/>
          </a:xfrm>
          <a:prstGeom prst="rect">
            <a:avLst/>
          </a:prstGeom>
          <a:noFill/>
          <a:ln w="228600" cap="sq" cmpd="thickThin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36" name="Google Shape;236;p27"/>
          <p:cNvSpPr txBox="1"/>
          <p:nvPr/>
        </p:nvSpPr>
        <p:spPr>
          <a:xfrm>
            <a:off x="1577650" y="5255175"/>
            <a:ext cx="97794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                                          </a:t>
            </a:r>
            <a:r>
              <a:rPr lang="en-US" sz="2000" b="1" i="1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200" b="1" i="1">
                <a:latin typeface="Gill Sans"/>
                <a:ea typeface="Gill Sans"/>
                <a:cs typeface="Gill Sans"/>
                <a:sym typeface="Gill Sans"/>
              </a:rPr>
              <a:t>   </a:t>
            </a:r>
            <a:r>
              <a:rPr lang="en-US" sz="2300" b="1" i="1">
                <a:latin typeface="Gill Sans"/>
                <a:ea typeface="Gill Sans"/>
                <a:cs typeface="Gill Sans"/>
                <a:sym typeface="Gill Sans"/>
              </a:rPr>
              <a:t>SoMLA 2021 Conference fees: </a:t>
            </a:r>
            <a:endParaRPr sz="2300" b="1" i="1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i="1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1">
                <a:latin typeface="Gill Sans"/>
                <a:ea typeface="Gill Sans"/>
                <a:cs typeface="Gill Sans"/>
                <a:sym typeface="Gill Sans"/>
              </a:rPr>
              <a:t>                   $25 SoMLA members,  $20 college undergads, $40 nonmembers</a:t>
            </a:r>
            <a:endParaRPr sz="2100" b="1" i="1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/>
        </p:nvSpPr>
        <p:spPr>
          <a:xfrm>
            <a:off x="993725" y="122125"/>
            <a:ext cx="9779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latin typeface="Gill Sans"/>
                <a:ea typeface="Gill Sans"/>
                <a:cs typeface="Gill Sans"/>
                <a:sym typeface="Gill Sans"/>
              </a:rPr>
              <a:t>View our online schedule here:</a:t>
            </a:r>
            <a:endParaRPr sz="4400" b="1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SoMLA 2021 Virtual Conference: Log In (sched.com)</a:t>
            </a:r>
            <a:endParaRPr sz="430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2" name="Google Shape;242;p28"/>
          <p:cNvPicPr preferRelativeResize="0"/>
          <p:nvPr/>
        </p:nvPicPr>
        <p:blipFill rotWithShape="1">
          <a:blip r:embed="rId4">
            <a:alphaModFix/>
          </a:blip>
          <a:srcRect l="19740" t="10444" r="21491" b="12868"/>
          <a:stretch/>
        </p:blipFill>
        <p:spPr>
          <a:xfrm>
            <a:off x="10535387" y="381000"/>
            <a:ext cx="1033460" cy="952499"/>
          </a:xfrm>
          <a:prstGeom prst="rect">
            <a:avLst/>
          </a:prstGeom>
          <a:noFill/>
          <a:ln w="228600" cap="sq" cmpd="thickThin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43" name="Google Shape;24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9422" y="1323828"/>
            <a:ext cx="4891600" cy="48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/>
        </p:nvSpPr>
        <p:spPr>
          <a:xfrm>
            <a:off x="917525" y="122125"/>
            <a:ext cx="9779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b="1">
                <a:latin typeface="Gill Sans"/>
                <a:ea typeface="Gill Sans"/>
                <a:cs typeface="Gill Sans"/>
                <a:sym typeface="Gill Sans"/>
              </a:rPr>
              <a:t>Register here :  </a:t>
            </a:r>
            <a:endParaRPr sz="4900" b="1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chemeClr val="hlink"/>
                </a:solidFill>
                <a:hlinkClick r:id="rId3"/>
              </a:rPr>
              <a:t>SoMLA 2021 Virtual Conference "Literacy, The Key that Unlocks Doors" Tickets, Thu, Apr 15, 2021 at 6:30 PM | Eventbrite</a:t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9" name="Google Shape;249;p29"/>
          <p:cNvPicPr preferRelativeResize="0"/>
          <p:nvPr/>
        </p:nvPicPr>
        <p:blipFill rotWithShape="1">
          <a:blip r:embed="rId4">
            <a:alphaModFix/>
          </a:blip>
          <a:srcRect l="19740" t="10444" r="21491" b="12868"/>
          <a:stretch/>
        </p:blipFill>
        <p:spPr>
          <a:xfrm>
            <a:off x="10583812" y="307675"/>
            <a:ext cx="1033460" cy="952499"/>
          </a:xfrm>
          <a:prstGeom prst="rect">
            <a:avLst/>
          </a:prstGeom>
          <a:noFill/>
          <a:ln w="228600" cap="sq" cmpd="thickThin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50" name="Google Shape;25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0348" y="1635050"/>
            <a:ext cx="5044375" cy="504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>
            <a:spLocks noGrp="1"/>
          </p:cNvSpPr>
          <p:nvPr>
            <p:ph type="ctrTitle"/>
          </p:nvPr>
        </p:nvSpPr>
        <p:spPr>
          <a:xfrm>
            <a:off x="7097232" y="731269"/>
            <a:ext cx="5159700" cy="29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mpact"/>
              <a:buNone/>
            </a:pPr>
            <a:r>
              <a:rPr lang="en-US" sz="4400">
                <a:solidFill>
                  <a:schemeClr val="dk1"/>
                </a:solidFill>
              </a:rPr>
              <a:t>SEE YOU ALL AT THE </a:t>
            </a:r>
            <a:br>
              <a:rPr lang="en-US" sz="4400">
                <a:solidFill>
                  <a:schemeClr val="dk1"/>
                </a:solidFill>
              </a:rPr>
            </a:br>
            <a:r>
              <a:rPr lang="en-US" sz="4400">
                <a:solidFill>
                  <a:schemeClr val="dk1"/>
                </a:solidFill>
              </a:rPr>
              <a:t>49 ANNUAL CONFERENCE!</a:t>
            </a:r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subTitle" idx="1"/>
          </p:nvPr>
        </p:nvSpPr>
        <p:spPr>
          <a:xfrm>
            <a:off x="7335286" y="3977139"/>
            <a:ext cx="4226534" cy="77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APRIL 15-17, 2021</a:t>
            </a:r>
            <a:endParaRPr/>
          </a:p>
        </p:txBody>
      </p:sp>
      <p:pic>
        <p:nvPicPr>
          <p:cNvPr id="258" name="Google Shape;258;p30"/>
          <p:cNvPicPr preferRelativeResize="0"/>
          <p:nvPr/>
        </p:nvPicPr>
        <p:blipFill rotWithShape="1">
          <a:blip r:embed="rId4">
            <a:alphaModFix/>
          </a:blip>
          <a:srcRect l="21391" t="10444" r="19840" b="12868"/>
          <a:stretch/>
        </p:blipFill>
        <p:spPr>
          <a:xfrm>
            <a:off x="442450" y="887650"/>
            <a:ext cx="6705800" cy="5306024"/>
          </a:xfrm>
          <a:prstGeom prst="rect">
            <a:avLst/>
          </a:prstGeom>
          <a:noFill/>
          <a:ln w="228600" cap="sq" cmpd="thickThin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59" name="Google Shape;259;p30" descr="STATE OF MARYLAND LITERACY ASSOCIATION - Hom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0707" y="5075874"/>
            <a:ext cx="20002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914401" y="974716"/>
            <a:ext cx="4783306" cy="245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Limelight"/>
              <a:buNone/>
            </a:pPr>
            <a:r>
              <a:rPr lang="en-US" sz="37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THURSDAY</a:t>
            </a:r>
            <a:r>
              <a:rPr lang="en-US" sz="3700">
                <a:solidFill>
                  <a:srgbClr val="C00000"/>
                </a:solidFill>
                <a:latin typeface="Limelight"/>
                <a:ea typeface="Limelight"/>
                <a:cs typeface="Limelight"/>
                <a:sym typeface="Limelight"/>
              </a:rPr>
              <a:t> </a:t>
            </a:r>
            <a:br>
              <a:rPr lang="en-US" sz="3700">
                <a:solidFill>
                  <a:srgbClr val="C00000"/>
                </a:solidFill>
                <a:latin typeface="Limelight"/>
                <a:ea typeface="Limelight"/>
                <a:cs typeface="Limelight"/>
                <a:sym typeface="Limelight"/>
              </a:rPr>
            </a:br>
            <a:r>
              <a:rPr lang="en-US" sz="3700">
                <a:solidFill>
                  <a:srgbClr val="C00000"/>
                </a:solidFill>
                <a:latin typeface="Limelight"/>
                <a:ea typeface="Limelight"/>
                <a:cs typeface="Limelight"/>
                <a:sym typeface="Limelight"/>
              </a:rPr>
              <a:t>@ </a:t>
            </a:r>
            <a:r>
              <a:rPr lang="en-US" sz="37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THE </a:t>
            </a:r>
            <a:br>
              <a:rPr lang="en-US" sz="37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</a:br>
            <a:r>
              <a:rPr lang="en-US" sz="37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CONFERENCE…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1537978" y="3316148"/>
            <a:ext cx="3384330" cy="394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Dr. Lisa Lucas</a:t>
            </a:r>
            <a:endParaRPr/>
          </a:p>
        </p:txBody>
      </p:sp>
      <p:pic>
        <p:nvPicPr>
          <p:cNvPr id="122" name="Google Shape;122;p16" descr="Practicing Presence With Dr. Lisa Lucas Setting the Context by voicEd.ca on  SoundCloud - Hear the world's sound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80181" y="645107"/>
            <a:ext cx="5594047" cy="559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A close up of a piece of pap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3215" y="4349759"/>
            <a:ext cx="3546375" cy="17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descr="A close up of a hand with a sunset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1085" y="187618"/>
            <a:ext cx="128016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1251677" y="645105"/>
            <a:ext cx="4479820" cy="197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Limelight"/>
              <a:buNone/>
            </a:pPr>
            <a:r>
              <a:rPr lang="en-US" sz="36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FRIDAY </a:t>
            </a:r>
            <a:br>
              <a:rPr lang="en-US" sz="36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</a:br>
            <a:r>
              <a:rPr lang="en-US" sz="36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@ THE CONFERENCE…</a:t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0" y="0"/>
            <a:ext cx="672465" cy="6858000"/>
          </a:xfrm>
          <a:custGeom>
            <a:avLst/>
            <a:gdLst/>
            <a:ahLst/>
            <a:cxnLst/>
            <a:rect l="l" t="t" r="r" b="b"/>
            <a:pathLst>
              <a:path w="672465" h="6858000" extrusionOk="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385325" y="2619304"/>
            <a:ext cx="592451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>
                <a:solidFill>
                  <a:schemeClr val="dk1"/>
                </a:solidFill>
              </a:rPr>
              <a:t>   Kylene Beers  &amp;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400"/>
              <a:buNone/>
            </a:pPr>
            <a:r>
              <a:rPr lang="en-US" sz="4400">
                <a:solidFill>
                  <a:schemeClr val="dk1"/>
                </a:solidFill>
              </a:rPr>
              <a:t>         Robert E. Probst</a:t>
            </a:r>
            <a:endParaRPr/>
          </a:p>
        </p:txBody>
      </p:sp>
      <p:pic>
        <p:nvPicPr>
          <p:cNvPr id="133" name="Google Shape;133;p17" descr="How teaching nonfiction differs from teaching literature - YouTube"/>
          <p:cNvPicPr preferRelativeResize="0"/>
          <p:nvPr/>
        </p:nvPicPr>
        <p:blipFill rotWithShape="1">
          <a:blip r:embed="rId3">
            <a:alphaModFix/>
          </a:blip>
          <a:srcRect r="3586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 descr="Reading Nonfiction : Notice and Note Signposts and Questions by Robert E.  Probst and Kylene Beers (2015, Trade Paperback) for sale online | eBay"/>
          <p:cNvPicPr preferRelativeResize="0"/>
          <p:nvPr/>
        </p:nvPicPr>
        <p:blipFill rotWithShape="1">
          <a:blip r:embed="rId4">
            <a:alphaModFix/>
          </a:blip>
          <a:srcRect r="2" b="6005"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Notice &amp; Note: Strategies for Close Reading"/>
          <p:cNvPicPr preferRelativeResize="0"/>
          <p:nvPr/>
        </p:nvPicPr>
        <p:blipFill rotWithShape="1">
          <a:blip r:embed="rId5">
            <a:alphaModFix/>
          </a:blip>
          <a:srcRect r="3" b="3400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361231">
            <a:off x="1724295" y="4842262"/>
            <a:ext cx="2461617" cy="126750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/>
        </p:nvSpPr>
        <p:spPr>
          <a:xfrm>
            <a:off x="1765004" y="1689851"/>
            <a:ext cx="89079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Y</a:t>
            </a:r>
            <a:endParaRPr/>
          </a:p>
        </p:txBody>
      </p:sp>
      <p:pic>
        <p:nvPicPr>
          <p:cNvPr id="142" name="Google Shape;142;p18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022" y="445767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61231">
            <a:off x="8843411" y="4280178"/>
            <a:ext cx="2504722" cy="1289695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4" name="Google Shape;144;p18"/>
          <p:cNvSpPr txBox="1"/>
          <p:nvPr/>
        </p:nvSpPr>
        <p:spPr>
          <a:xfrm>
            <a:off x="2016591" y="-210885"/>
            <a:ext cx="5171018" cy="206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Glenis Redmond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9325" y="1601651"/>
            <a:ext cx="3820687" cy="50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251677" y="645105"/>
            <a:ext cx="4844323" cy="195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Limelight"/>
              <a:buNone/>
            </a:pPr>
            <a:r>
              <a:rPr lang="en-US" sz="3959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SATURDAY </a:t>
            </a:r>
            <a:br>
              <a:rPr lang="en-US" sz="3959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</a:br>
            <a:r>
              <a:rPr lang="en-US" sz="3959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@ THE CONFERENCE…</a:t>
            </a:r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4363595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>
                <a:solidFill>
                  <a:schemeClr val="dk1"/>
                </a:solidFill>
              </a:rPr>
              <a:t>   Keynote &amp; Featured Session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4400"/>
              <a:buNone/>
            </a:pPr>
            <a:r>
              <a:rPr lang="en-US" sz="4400">
                <a:solidFill>
                  <a:schemeClr val="dk1"/>
                </a:solidFill>
              </a:rPr>
              <a:t>   Dr. Nell Duke</a:t>
            </a:r>
            <a:endParaRPr/>
          </a:p>
        </p:txBody>
      </p:sp>
      <p:pic>
        <p:nvPicPr>
          <p:cNvPr id="152" name="Google Shape;152;p19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3175" y="4992300"/>
            <a:ext cx="3760600" cy="157700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7303" y="152400"/>
            <a:ext cx="4683925" cy="65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1707867" y="1486583"/>
            <a:ext cx="4964100" cy="3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5400">
                <a:solidFill>
                  <a:srgbClr val="262626"/>
                </a:solidFill>
              </a:rPr>
              <a:t>Keynote &amp; Featured session: Patty McGee</a:t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6748115" y="630671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62" name="Google Shape;162;p20" descr="Patty McGee (@pmgmcgee) | Twit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3506" y="1209853"/>
            <a:ext cx="4144811" cy="412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539504" y="272225"/>
            <a:ext cx="890799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Y</a:t>
            </a:r>
            <a:endParaRPr/>
          </a:p>
        </p:txBody>
      </p:sp>
      <p:pic>
        <p:nvPicPr>
          <p:cNvPr id="164" name="Google Shape;164;p2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78454">
            <a:off x="5219581" y="4565144"/>
            <a:ext cx="2710062" cy="1457184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1" descr="Dr. Karsonya Wise Whitehead | Office of Equity and Civil Righ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975" y="304825"/>
            <a:ext cx="3675500" cy="32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1400638" y="3713464"/>
            <a:ext cx="354185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Dr. Karsonya Whitehead</a:t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4588831" y="6306479"/>
            <a:ext cx="424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Amy Siracusano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177730" y="304827"/>
            <a:ext cx="890799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Y</a:t>
            </a:r>
            <a:endParaRPr/>
          </a:p>
        </p:txBody>
      </p:sp>
      <p:pic>
        <p:nvPicPr>
          <p:cNvPr id="173" name="Google Shape;173;p21" descr="Logo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-1361231">
            <a:off x="1561831" y="5065064"/>
            <a:ext cx="2349073" cy="980435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2538" y="3194725"/>
            <a:ext cx="2545475" cy="3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8075" y="775650"/>
            <a:ext cx="2729698" cy="361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/>
        </p:nvSpPr>
        <p:spPr>
          <a:xfrm>
            <a:off x="8481950" y="4702400"/>
            <a:ext cx="979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Dr. Richard Gentry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1309789" y="1051053"/>
            <a:ext cx="4363595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     Katie Garner</a:t>
            </a:r>
            <a:endParaRPr/>
          </a:p>
        </p:txBody>
      </p:sp>
      <p:pic>
        <p:nvPicPr>
          <p:cNvPr id="182" name="Google Shape;182;p22" descr="Towanda Harris | The Educator Collabora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1233" y="2920925"/>
            <a:ext cx="3293874" cy="39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 descr="About Katie Garner: Keynote Education Speaker &amp; Literacy Expert | The  Secret Stories"/>
          <p:cNvPicPr preferRelativeResize="0"/>
          <p:nvPr/>
        </p:nvPicPr>
        <p:blipFill rotWithShape="1">
          <a:blip r:embed="rId4">
            <a:alphaModFix/>
          </a:blip>
          <a:srcRect l="2196" r="8694" b="-2"/>
          <a:stretch/>
        </p:blipFill>
        <p:spPr>
          <a:xfrm>
            <a:off x="1269100" y="1727625"/>
            <a:ext cx="3391300" cy="338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/>
        </p:nvSpPr>
        <p:spPr>
          <a:xfrm>
            <a:off x="8247677" y="4929543"/>
            <a:ext cx="3563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Dr. Towanda Harris</a:t>
            </a:r>
            <a:endParaRPr sz="1000"/>
          </a:p>
        </p:txBody>
      </p:sp>
      <p:sp>
        <p:nvSpPr>
          <p:cNvPr id="185" name="Google Shape;185;p22"/>
          <p:cNvSpPr txBox="1"/>
          <p:nvPr/>
        </p:nvSpPr>
        <p:spPr>
          <a:xfrm>
            <a:off x="149570" y="256424"/>
            <a:ext cx="890799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Y</a:t>
            </a:r>
            <a:endParaRPr/>
          </a:p>
        </p:txBody>
      </p:sp>
      <p:pic>
        <p:nvPicPr>
          <p:cNvPr id="186" name="Google Shape;186;p22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7777" y="5722678"/>
            <a:ext cx="2228176" cy="929976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7" name="Google Shape;18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33695" y="70850"/>
            <a:ext cx="3391300" cy="319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5039825" y="466350"/>
            <a:ext cx="3143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Dr. Monica Burns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 descr="Is planning and organizing your time for guided reading groups a daily  challenge? If so, check out our G… | Guided reading, Guided reading groups,  Reading classro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0765" y="2460752"/>
            <a:ext cx="3593590" cy="383083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7444774" y="1040492"/>
            <a:ext cx="43289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Steve Tutunick </a:t>
            </a:r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body" idx="1"/>
          </p:nvPr>
        </p:nvSpPr>
        <p:spPr>
          <a:xfrm>
            <a:off x="2773544" y="1939924"/>
            <a:ext cx="1017905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Kathy Bumgardner </a:t>
            </a:r>
            <a:endParaRPr/>
          </a:p>
        </p:txBody>
      </p:sp>
      <p:sp>
        <p:nvSpPr>
          <p:cNvPr id="196" name="Google Shape;196;p23"/>
          <p:cNvSpPr txBox="1"/>
          <p:nvPr/>
        </p:nvSpPr>
        <p:spPr>
          <a:xfrm>
            <a:off x="272580" y="382385"/>
            <a:ext cx="890799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Y</a:t>
            </a:r>
            <a:endParaRPr/>
          </a:p>
        </p:txBody>
      </p:sp>
      <p:pic>
        <p:nvPicPr>
          <p:cNvPr id="197" name="Google Shape;197;p23" descr="Logo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582760" y="382386"/>
            <a:ext cx="2967435" cy="1181326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98" name="Google Shape;19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3950" y="2473400"/>
            <a:ext cx="3593575" cy="38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Macintosh PowerPoint</Application>
  <PresentationFormat>Widescreen</PresentationFormat>
  <Paragraphs>78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Limelight</vt:lpstr>
      <vt:lpstr>Arial</vt:lpstr>
      <vt:lpstr>Impact</vt:lpstr>
      <vt:lpstr>Gill Sans</vt:lpstr>
      <vt:lpstr>Badge</vt:lpstr>
      <vt:lpstr>Badge</vt:lpstr>
      <vt:lpstr>STATE OF MARYLAND LITERACY ASSOCIATION PRESENTS…  49TH ANNUAL CONFERENCE</vt:lpstr>
      <vt:lpstr>THURSDAY  @ THE  CONFERENCE…</vt:lpstr>
      <vt:lpstr>FRIDAY  @ THE CONFERENCE…</vt:lpstr>
      <vt:lpstr>PowerPoint Presentation</vt:lpstr>
      <vt:lpstr>SATURDAY  @ THE CONFERENCE…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 YOU ALL AT THE  49 ANNUAL CONFERENCE!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MARYLAND LITERACY ASSOCIATION PRESENTS…  49TH ANNUAL CONFERENCE</dc:title>
  <cp:lastModifiedBy>Microsoft Office User</cp:lastModifiedBy>
  <cp:revision>1</cp:revision>
  <dcterms:modified xsi:type="dcterms:W3CDTF">2021-02-26T03:26:20Z</dcterms:modified>
</cp:coreProperties>
</file>